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1" d="100"/>
          <a:sy n="51" d="100"/>
        </p:scale>
        <p:origin x="-474" y="-96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7795" y="2404534"/>
            <a:ext cx="9391136" cy="1646302"/>
          </a:xfrm>
        </p:spPr>
        <p:txBody>
          <a:bodyPr/>
          <a:lstStyle/>
          <a:p>
            <a:pPr algn="l"/>
            <a:r>
              <a:rPr lang="ru-RU" dirty="0" err="1" smtClean="0">
                <a:solidFill>
                  <a:schemeClr val="tx1"/>
                </a:solidFill>
              </a:rPr>
              <a:t>Энергосервисный</a:t>
            </a:r>
            <a:r>
              <a:rPr lang="ru-RU" dirty="0" smtClean="0">
                <a:solidFill>
                  <a:schemeClr val="tx1"/>
                </a:solidFill>
              </a:rPr>
              <a:t> контракт </a:t>
            </a:r>
            <a:r>
              <a:rPr lang="ru-RU" sz="3600" dirty="0" smtClean="0">
                <a:solidFill>
                  <a:schemeClr val="tx1"/>
                </a:solidFill>
              </a:rPr>
              <a:t>путь к его реализации.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>
                <a:solidFill>
                  <a:schemeClr val="tx1"/>
                </a:solidFill>
              </a:rPr>
              <a:t>Альберт </a:t>
            </a:r>
            <a:r>
              <a:rPr lang="ru-RU" dirty="0" err="1" smtClean="0">
                <a:solidFill>
                  <a:schemeClr val="tx1"/>
                </a:solidFill>
              </a:rPr>
              <a:t>Саттаров</a:t>
            </a:r>
            <a:r>
              <a:rPr lang="ru-RU" dirty="0" smtClean="0">
                <a:solidFill>
                  <a:schemeClr val="tx1"/>
                </a:solidFill>
              </a:rPr>
              <a:t> – заместитель Главы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Менделеевского муниципального района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3027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436" y="1507524"/>
            <a:ext cx="8596668" cy="13208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1"/>
                </a:solidFill>
              </a:rPr>
              <a:t>ЗАЧЕМ ?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6933" y="2967897"/>
            <a:ext cx="8596668" cy="1612341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ЖАЛОБЫ НАСЕЛЕНИЯ;</a:t>
            </a:r>
          </a:p>
          <a:p>
            <a:r>
              <a:rPr lang="ru-RU" sz="2800" dirty="0"/>
              <a:t>Закончились деньги на конец 2014 года;</a:t>
            </a:r>
          </a:p>
          <a:p>
            <a:endParaRPr lang="ru-RU" sz="28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65682" y="-7431"/>
            <a:ext cx="1029009" cy="746306"/>
            <a:chOff x="65682" y="-7431"/>
            <a:chExt cx="1029009" cy="746306"/>
          </a:xfrm>
        </p:grpSpPr>
        <p:sp>
          <p:nvSpPr>
            <p:cNvPr id="8" name="Блок-схема: узел 7"/>
            <p:cNvSpPr/>
            <p:nvPr/>
          </p:nvSpPr>
          <p:spPr>
            <a:xfrm>
              <a:off x="270398" y="363582"/>
              <a:ext cx="363681" cy="375293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5682" y="-7431"/>
              <a:ext cx="10290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12.2014</a:t>
              </a:r>
              <a:endParaRPr lang="ru-RU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5682" y="924791"/>
            <a:ext cx="2293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u="sng" dirty="0" smtClean="0"/>
              <a:t>Декабрь 2014 года</a:t>
            </a:r>
            <a:endParaRPr lang="ru-RU" i="1" u="sng" dirty="0"/>
          </a:p>
        </p:txBody>
      </p:sp>
    </p:spTree>
    <p:extLst>
      <p:ext uri="{BB962C8B-B14F-4D97-AF65-F5344CB8AC3E}">
        <p14:creationId xmlns:p14="http://schemas.microsoft.com/office/powerpoint/2010/main" xmlns="" val="167460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436" y="1507524"/>
            <a:ext cx="8596668" cy="13208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1"/>
                </a:solidFill>
              </a:rPr>
              <a:t>ЧТО ДЕЛАТЬ ?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6933" y="2967897"/>
            <a:ext cx="8596668" cy="237846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Поиск </a:t>
            </a:r>
            <a:r>
              <a:rPr lang="ru-RU" sz="2800" dirty="0"/>
              <a:t>источников финансирования</a:t>
            </a:r>
            <a:r>
              <a:rPr lang="ru-RU" sz="2800" dirty="0" smtClean="0"/>
              <a:t>;</a:t>
            </a:r>
            <a:endParaRPr lang="ru-RU" sz="2800" dirty="0"/>
          </a:p>
          <a:p>
            <a:r>
              <a:rPr lang="ru-RU" sz="2800" dirty="0"/>
              <a:t>Изучение практики в других </a:t>
            </a:r>
            <a:r>
              <a:rPr lang="ru-RU" sz="2800" dirty="0" smtClean="0"/>
              <a:t>городах;</a:t>
            </a:r>
          </a:p>
          <a:p>
            <a:r>
              <a:rPr lang="ru-RU" sz="2800" dirty="0" smtClean="0"/>
              <a:t>Проведение встреч; </a:t>
            </a:r>
          </a:p>
          <a:p>
            <a:r>
              <a:rPr lang="ru-RU" sz="2800" dirty="0" smtClean="0"/>
              <a:t>Участие в семинарах;</a:t>
            </a:r>
            <a:endParaRPr lang="ru-RU" sz="28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65682" y="-7431"/>
            <a:ext cx="2542557" cy="749771"/>
            <a:chOff x="65682" y="-7431"/>
            <a:chExt cx="2542557" cy="749771"/>
          </a:xfrm>
        </p:grpSpPr>
        <p:sp>
          <p:nvSpPr>
            <p:cNvPr id="5" name="Минус 4"/>
            <p:cNvSpPr/>
            <p:nvPr/>
          </p:nvSpPr>
          <p:spPr>
            <a:xfrm>
              <a:off x="546037" y="352072"/>
              <a:ext cx="1325429" cy="384464"/>
            </a:xfrm>
            <a:prstGeom prst="mathMinu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Блок-схема: узел 6"/>
            <p:cNvSpPr/>
            <p:nvPr/>
          </p:nvSpPr>
          <p:spPr>
            <a:xfrm>
              <a:off x="1832506" y="367047"/>
              <a:ext cx="363681" cy="375293"/>
            </a:xfrm>
            <a:prstGeom prst="flowChartConnector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Блок-схема: узел 7"/>
            <p:cNvSpPr/>
            <p:nvPr/>
          </p:nvSpPr>
          <p:spPr>
            <a:xfrm>
              <a:off x="270398" y="363582"/>
              <a:ext cx="363681" cy="375293"/>
            </a:xfrm>
            <a:prstGeom prst="flowChartConnector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5682" y="-7431"/>
              <a:ext cx="10290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12.2014</a:t>
              </a:r>
              <a:endParaRPr lang="ru-RU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565291" y="-3405"/>
              <a:ext cx="10429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07.2015</a:t>
              </a:r>
              <a:endParaRPr lang="ru-RU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5681" y="924791"/>
            <a:ext cx="2699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u="sng" dirty="0" smtClean="0"/>
              <a:t>1 полугодие 2015 года</a:t>
            </a:r>
            <a:endParaRPr lang="ru-RU" i="1" u="sng" dirty="0"/>
          </a:p>
        </p:txBody>
      </p:sp>
    </p:spTree>
    <p:extLst>
      <p:ext uri="{BB962C8B-B14F-4D97-AF65-F5344CB8AC3E}">
        <p14:creationId xmlns:p14="http://schemas.microsoft.com/office/powerpoint/2010/main" xmlns="" val="199857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436" y="1507524"/>
            <a:ext cx="8596668" cy="1320800"/>
          </a:xfrm>
        </p:spPr>
        <p:txBody>
          <a:bodyPr>
            <a:normAutofit/>
          </a:bodyPr>
          <a:lstStyle/>
          <a:p>
            <a:r>
              <a:rPr lang="ru-RU" sz="4800" dirty="0">
                <a:solidFill>
                  <a:schemeClr val="tx1"/>
                </a:solidFill>
              </a:rPr>
              <a:t>НАШЛИ !!!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6933" y="2967897"/>
            <a:ext cx="8596668" cy="813271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КОМПЛЕКСНОЕ РЕШЕНИЕ: </a:t>
            </a:r>
            <a:endParaRPr lang="ru-RU" sz="28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141838" y="4053016"/>
            <a:ext cx="7636476" cy="181232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AutoNum type="arabicParenR"/>
            </a:pPr>
            <a:r>
              <a:rPr lang="ru-RU" sz="2800" dirty="0" smtClean="0">
                <a:solidFill>
                  <a:schemeClr val="tx1"/>
                </a:solidFill>
              </a:rPr>
              <a:t>Замена ламп светильников;</a:t>
            </a:r>
          </a:p>
          <a:p>
            <a:pPr marL="514350" indent="-514350">
              <a:buAutoNum type="arabicParenR"/>
            </a:pPr>
            <a:r>
              <a:rPr lang="ru-RU" sz="2800" dirty="0" smtClean="0">
                <a:solidFill>
                  <a:schemeClr val="tx1"/>
                </a:solidFill>
              </a:rPr>
              <a:t>Система дистанционного управления и мониторинга;</a:t>
            </a:r>
          </a:p>
          <a:p>
            <a:pPr marL="514350" indent="-514350">
              <a:buAutoNum type="arabicParenR"/>
            </a:pPr>
            <a:r>
              <a:rPr lang="ru-RU" sz="2800" dirty="0" smtClean="0">
                <a:solidFill>
                  <a:schemeClr val="tx1"/>
                </a:solidFill>
              </a:rPr>
              <a:t>Без денег;</a:t>
            </a:r>
            <a:br>
              <a:rPr lang="ru-RU" sz="2800" dirty="0" smtClean="0">
                <a:solidFill>
                  <a:schemeClr val="tx1"/>
                </a:solidFill>
              </a:rPr>
            </a:br>
            <a:endParaRPr lang="ru-RU" sz="28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65682" y="-7431"/>
            <a:ext cx="2542557" cy="749771"/>
            <a:chOff x="65682" y="-7431"/>
            <a:chExt cx="2542557" cy="749771"/>
          </a:xfrm>
        </p:grpSpPr>
        <p:sp>
          <p:nvSpPr>
            <p:cNvPr id="6" name="Минус 5"/>
            <p:cNvSpPr/>
            <p:nvPr/>
          </p:nvSpPr>
          <p:spPr>
            <a:xfrm>
              <a:off x="546037" y="352072"/>
              <a:ext cx="1325429" cy="384464"/>
            </a:xfrm>
            <a:prstGeom prst="mathMinu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Блок-схема: узел 7"/>
            <p:cNvSpPr/>
            <p:nvPr/>
          </p:nvSpPr>
          <p:spPr>
            <a:xfrm>
              <a:off x="1832506" y="367047"/>
              <a:ext cx="363681" cy="375293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Блок-схема: узел 8"/>
            <p:cNvSpPr/>
            <p:nvPr/>
          </p:nvSpPr>
          <p:spPr>
            <a:xfrm>
              <a:off x="270398" y="363582"/>
              <a:ext cx="363681" cy="375293"/>
            </a:xfrm>
            <a:prstGeom prst="flowChartConnector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5682" y="-7431"/>
              <a:ext cx="10290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12.2014</a:t>
              </a:r>
              <a:endParaRPr lang="ru-RU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565291" y="-3405"/>
              <a:ext cx="10429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07.2015</a:t>
              </a:r>
              <a:endParaRPr lang="ru-RU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286933" y="920774"/>
            <a:ext cx="2699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u="sng" dirty="0" smtClean="0"/>
              <a:t>Июль 2015 года</a:t>
            </a:r>
            <a:endParaRPr lang="ru-RU" i="1" u="sng" dirty="0"/>
          </a:p>
        </p:txBody>
      </p:sp>
      <p:pic>
        <p:nvPicPr>
          <p:cNvPr id="4098" name="Picture 2" descr="http://images.myshared.ru/5/479636/slide_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924" t="35069" r="21076" b="54931"/>
          <a:stretch/>
        </p:blipFill>
        <p:spPr bwMode="auto">
          <a:xfrm rot="20953031">
            <a:off x="3606661" y="5466339"/>
            <a:ext cx="54864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6178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436" y="1507524"/>
            <a:ext cx="8596668" cy="13208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1"/>
                </a:solidFill>
              </a:rPr>
              <a:t>ПОЕХАЛИ.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6933" y="2967897"/>
            <a:ext cx="8596668" cy="176886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Изучение документов;</a:t>
            </a:r>
          </a:p>
          <a:p>
            <a:r>
              <a:rPr lang="ru-RU" sz="2800" dirty="0" smtClean="0"/>
              <a:t>Обследование города и района;</a:t>
            </a:r>
          </a:p>
          <a:p>
            <a:r>
              <a:rPr lang="ru-RU" sz="2800" dirty="0" smtClean="0"/>
              <a:t>Переговоры с ИНВЕСТОРАМИ;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65682" y="-26038"/>
            <a:ext cx="4163369" cy="769498"/>
            <a:chOff x="65682" y="-26038"/>
            <a:chExt cx="4163369" cy="769498"/>
          </a:xfrm>
        </p:grpSpPr>
        <p:sp>
          <p:nvSpPr>
            <p:cNvPr id="5" name="Минус 4"/>
            <p:cNvSpPr/>
            <p:nvPr/>
          </p:nvSpPr>
          <p:spPr>
            <a:xfrm>
              <a:off x="546037" y="352072"/>
              <a:ext cx="1325429" cy="384464"/>
            </a:xfrm>
            <a:prstGeom prst="mathMinu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Блок-схема: узел 5"/>
            <p:cNvSpPr/>
            <p:nvPr/>
          </p:nvSpPr>
          <p:spPr>
            <a:xfrm>
              <a:off x="3443689" y="348606"/>
              <a:ext cx="363681" cy="375293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Блок-схема: узел 6"/>
            <p:cNvSpPr/>
            <p:nvPr/>
          </p:nvSpPr>
          <p:spPr>
            <a:xfrm>
              <a:off x="1832506" y="367047"/>
              <a:ext cx="363681" cy="375293"/>
            </a:xfrm>
            <a:prstGeom prst="flowChartConnector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Блок-схема: узел 7"/>
            <p:cNvSpPr/>
            <p:nvPr/>
          </p:nvSpPr>
          <p:spPr>
            <a:xfrm>
              <a:off x="270398" y="363582"/>
              <a:ext cx="363681" cy="375293"/>
            </a:xfrm>
            <a:prstGeom prst="flowChartConnector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5682" y="-7431"/>
              <a:ext cx="10290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12.2014</a:t>
              </a:r>
              <a:endParaRPr lang="ru-RU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565291" y="-3405"/>
              <a:ext cx="10429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07.2015</a:t>
              </a:r>
              <a:endParaRPr lang="ru-RU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186103" y="-26038"/>
              <a:ext cx="10429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01.2016</a:t>
              </a:r>
            </a:p>
          </p:txBody>
        </p:sp>
        <p:sp>
          <p:nvSpPr>
            <p:cNvPr id="18" name="Минус 17"/>
            <p:cNvSpPr/>
            <p:nvPr/>
          </p:nvSpPr>
          <p:spPr>
            <a:xfrm>
              <a:off x="2186085" y="358996"/>
              <a:ext cx="1325429" cy="384464"/>
            </a:xfrm>
            <a:prstGeom prst="mathMinu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781765" y="937109"/>
            <a:ext cx="2699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u="sng" dirty="0"/>
              <a:t>2</a:t>
            </a:r>
            <a:r>
              <a:rPr lang="ru-RU" i="1" u="sng" dirty="0" smtClean="0"/>
              <a:t> полугодие 2015 года</a:t>
            </a:r>
            <a:endParaRPr lang="ru-RU" i="1" u="sng" dirty="0"/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759420" y="4908339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4800" dirty="0" smtClean="0">
                <a:solidFill>
                  <a:schemeClr val="tx1"/>
                </a:solidFill>
              </a:rPr>
              <a:t>ИНВЕСТОР 1:			</a:t>
            </a:r>
            <a:endParaRPr lang="ru-RU" sz="4800" dirty="0">
              <a:solidFill>
                <a:schemeClr val="tx1"/>
              </a:solidFill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5030187" y="4793239"/>
            <a:ext cx="3486877" cy="1309252"/>
            <a:chOff x="5030187" y="4793239"/>
            <a:chExt cx="3486877" cy="1309252"/>
          </a:xfrm>
        </p:grpSpPr>
        <p:pic>
          <p:nvPicPr>
            <p:cNvPr id="2050" name="Picture 2" descr="https://stores-shop.ru/images/stories/virtuemart/product/resized/shb-06-38-13_300x300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31999" b="32191"/>
            <a:stretch/>
          </p:blipFill>
          <p:spPr bwMode="auto">
            <a:xfrm rot="21087679">
              <a:off x="5030187" y="4793239"/>
              <a:ext cx="2857500" cy="10232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TextBox 24"/>
            <p:cNvSpPr txBox="1"/>
            <p:nvPr/>
          </p:nvSpPr>
          <p:spPr>
            <a:xfrm rot="21227761">
              <a:off x="6153199" y="5733159"/>
              <a:ext cx="23638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i="1" u="sng" dirty="0" smtClean="0">
                  <a:solidFill>
                    <a:srgbClr val="FF0000"/>
                  </a:solidFill>
                </a:rPr>
                <a:t>ФЕВРАЛЬ 2016 года</a:t>
              </a:r>
              <a:endParaRPr lang="ru-RU" i="1" u="sng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55969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436" y="1507524"/>
            <a:ext cx="8596668" cy="13208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1"/>
                </a:solidFill>
              </a:rPr>
              <a:t>ПОЕХАЛИ.          ДУБЛЬ 2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6933" y="2967897"/>
            <a:ext cx="8596668" cy="124987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Обследование ГОРОДА и района;</a:t>
            </a:r>
          </a:p>
          <a:p>
            <a:r>
              <a:rPr lang="ru-RU" sz="2800" dirty="0" smtClean="0"/>
              <a:t>Переговоры с ИНВЕСТОРОМ 2;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65682" y="-55619"/>
            <a:ext cx="5784181" cy="799079"/>
            <a:chOff x="65682" y="-55619"/>
            <a:chExt cx="5784181" cy="799079"/>
          </a:xfrm>
        </p:grpSpPr>
        <p:sp>
          <p:nvSpPr>
            <p:cNvPr id="5" name="Минус 4"/>
            <p:cNvSpPr/>
            <p:nvPr/>
          </p:nvSpPr>
          <p:spPr>
            <a:xfrm>
              <a:off x="546037" y="352072"/>
              <a:ext cx="1325429" cy="384464"/>
            </a:xfrm>
            <a:prstGeom prst="mathMinu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Блок-схема: узел 5"/>
            <p:cNvSpPr/>
            <p:nvPr/>
          </p:nvSpPr>
          <p:spPr>
            <a:xfrm>
              <a:off x="3443689" y="348606"/>
              <a:ext cx="363681" cy="375293"/>
            </a:xfrm>
            <a:prstGeom prst="flowChartConnector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Блок-схема: узел 6"/>
            <p:cNvSpPr/>
            <p:nvPr/>
          </p:nvSpPr>
          <p:spPr>
            <a:xfrm>
              <a:off x="1832506" y="367047"/>
              <a:ext cx="363681" cy="375293"/>
            </a:xfrm>
            <a:prstGeom prst="flowChartConnector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Блок-схема: узел 7"/>
            <p:cNvSpPr/>
            <p:nvPr/>
          </p:nvSpPr>
          <p:spPr>
            <a:xfrm>
              <a:off x="270398" y="363582"/>
              <a:ext cx="363681" cy="375293"/>
            </a:xfrm>
            <a:prstGeom prst="flowChartConnector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Блок-схема: узел 10"/>
            <p:cNvSpPr/>
            <p:nvPr/>
          </p:nvSpPr>
          <p:spPr>
            <a:xfrm>
              <a:off x="5088078" y="348606"/>
              <a:ext cx="363681" cy="375293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5682" y="-7431"/>
              <a:ext cx="10290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12.2014</a:t>
              </a:r>
              <a:endParaRPr lang="ru-RU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565291" y="-3405"/>
              <a:ext cx="10429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07.2015</a:t>
              </a:r>
              <a:endParaRPr lang="ru-RU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186103" y="-26038"/>
              <a:ext cx="10429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02.2016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806915" y="-55619"/>
              <a:ext cx="10429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06.2016</a:t>
              </a:r>
              <a:endParaRPr lang="ru-RU" dirty="0"/>
            </a:p>
          </p:txBody>
        </p:sp>
        <p:sp>
          <p:nvSpPr>
            <p:cNvPr id="18" name="Минус 17"/>
            <p:cNvSpPr/>
            <p:nvPr/>
          </p:nvSpPr>
          <p:spPr>
            <a:xfrm>
              <a:off x="2186085" y="358996"/>
              <a:ext cx="1325429" cy="384464"/>
            </a:xfrm>
            <a:prstGeom prst="mathMinu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Минус 18"/>
            <p:cNvSpPr/>
            <p:nvPr/>
          </p:nvSpPr>
          <p:spPr>
            <a:xfrm>
              <a:off x="3818340" y="352582"/>
              <a:ext cx="1325429" cy="384464"/>
            </a:xfrm>
            <a:prstGeom prst="mathMinu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2" name="Заголовок 1"/>
          <p:cNvSpPr txBox="1">
            <a:spLocks/>
          </p:cNvSpPr>
          <p:nvPr/>
        </p:nvSpPr>
        <p:spPr>
          <a:xfrm>
            <a:off x="759420" y="4908339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4800" dirty="0" smtClean="0">
                <a:solidFill>
                  <a:schemeClr val="tx1"/>
                </a:solidFill>
              </a:rPr>
              <a:t>ИНВЕСТОР 2: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40991" y="924791"/>
            <a:ext cx="2699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u="sng" dirty="0" smtClean="0"/>
              <a:t>1 полугодие 2016 года</a:t>
            </a:r>
            <a:endParaRPr lang="ru-RU" i="1" u="sng" dirty="0"/>
          </a:p>
        </p:txBody>
      </p:sp>
      <p:grpSp>
        <p:nvGrpSpPr>
          <p:cNvPr id="26" name="Группа 25"/>
          <p:cNvGrpSpPr/>
          <p:nvPr/>
        </p:nvGrpSpPr>
        <p:grpSpPr>
          <a:xfrm>
            <a:off x="4554657" y="4881657"/>
            <a:ext cx="4633356" cy="1347482"/>
            <a:chOff x="4275495" y="4833136"/>
            <a:chExt cx="4633356" cy="1347482"/>
          </a:xfrm>
        </p:grpSpPr>
        <p:pic>
          <p:nvPicPr>
            <p:cNvPr id="23" name="Picture 2" descr="http://cs8.pikabu.ru/images/big_size_comm/2016-03_3/1457662039199076623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184" t="17507" r="1597" b="29921"/>
            <a:stretch/>
          </p:blipFill>
          <p:spPr bwMode="auto">
            <a:xfrm rot="21159747">
              <a:off x="4275495" y="4833136"/>
              <a:ext cx="4582481" cy="11517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TextBox 24"/>
            <p:cNvSpPr txBox="1"/>
            <p:nvPr/>
          </p:nvSpPr>
          <p:spPr>
            <a:xfrm rot="21227761">
              <a:off x="6855112" y="5811286"/>
              <a:ext cx="20537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i="1" u="sng" dirty="0" smtClean="0">
                  <a:solidFill>
                    <a:srgbClr val="FF0000"/>
                  </a:solidFill>
                </a:rPr>
                <a:t>ИЮНЬ 2016 года</a:t>
              </a:r>
              <a:endParaRPr lang="ru-RU" i="1" u="sng" dirty="0">
                <a:solidFill>
                  <a:srgbClr val="FF0000"/>
                </a:solidFill>
              </a:endParaRPr>
            </a:p>
          </p:txBody>
        </p:sp>
      </p:grpSp>
      <p:sp>
        <p:nvSpPr>
          <p:cNvPr id="27" name="Умножение 26"/>
          <p:cNvSpPr/>
          <p:nvPr/>
        </p:nvSpPr>
        <p:spPr>
          <a:xfrm>
            <a:off x="5088078" y="2967897"/>
            <a:ext cx="2673171" cy="66740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6824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961" y="1577311"/>
            <a:ext cx="8917982" cy="1320800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chemeClr val="tx1"/>
                </a:solidFill>
              </a:rPr>
              <a:t>ВЕДОМСТВЕННОЕ	СОГЛАСОВАНИЕ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0055" y="2467154"/>
            <a:ext cx="8596668" cy="706179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Обращение в адрес Правительства РТ;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086765" y="3302020"/>
            <a:ext cx="7636476" cy="222421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Согласующие ведомства РТ:</a:t>
            </a:r>
          </a:p>
          <a:p>
            <a:pPr marL="514350" indent="-514350">
              <a:buAutoNum type="arabicParenR"/>
            </a:pPr>
            <a:r>
              <a:rPr lang="ru-RU" sz="2800" dirty="0" smtClean="0">
                <a:solidFill>
                  <a:schemeClr val="tx1"/>
                </a:solidFill>
              </a:rPr>
              <a:t>Министерство промышленности и торговли;</a:t>
            </a:r>
          </a:p>
          <a:p>
            <a:pPr marL="514350" indent="-514350">
              <a:buAutoNum type="arabicParenR"/>
            </a:pPr>
            <a:r>
              <a:rPr lang="ru-RU" sz="2800" dirty="0" smtClean="0">
                <a:solidFill>
                  <a:schemeClr val="tx1"/>
                </a:solidFill>
              </a:rPr>
              <a:t>Центр энергосберегающих технологий;</a:t>
            </a:r>
          </a:p>
          <a:p>
            <a:pPr marL="514350" indent="-514350">
              <a:buAutoNum type="arabicParenR"/>
            </a:pPr>
            <a:r>
              <a:rPr lang="ru-RU" sz="2800" dirty="0" smtClean="0">
                <a:solidFill>
                  <a:schemeClr val="tx1"/>
                </a:solidFill>
              </a:rPr>
              <a:t>Министерство финансов;</a:t>
            </a:r>
          </a:p>
          <a:p>
            <a:pPr marL="514350" indent="-514350">
              <a:buAutoNum type="arabicParenR"/>
            </a:pPr>
            <a:r>
              <a:rPr lang="ru-RU" sz="2800" dirty="0" err="1" smtClean="0">
                <a:solidFill>
                  <a:schemeClr val="tx1"/>
                </a:solidFill>
              </a:rPr>
              <a:t>Казначество</a:t>
            </a:r>
            <a:r>
              <a:rPr lang="ru-RU" sz="2800" dirty="0" smtClean="0">
                <a:solidFill>
                  <a:schemeClr val="tx1"/>
                </a:solidFill>
              </a:rPr>
              <a:t>;</a:t>
            </a:r>
            <a:br>
              <a:rPr lang="ru-RU" sz="2800" dirty="0" smtClean="0">
                <a:solidFill>
                  <a:schemeClr val="tx1"/>
                </a:solidFill>
              </a:rPr>
            </a:br>
            <a:endParaRPr lang="ru-RU" sz="28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65682" y="-71763"/>
            <a:ext cx="7327127" cy="804337"/>
            <a:chOff x="65682" y="-60877"/>
            <a:chExt cx="7327127" cy="804337"/>
          </a:xfrm>
        </p:grpSpPr>
        <p:sp>
          <p:nvSpPr>
            <p:cNvPr id="6" name="Минус 5"/>
            <p:cNvSpPr/>
            <p:nvPr/>
          </p:nvSpPr>
          <p:spPr>
            <a:xfrm>
              <a:off x="546037" y="352072"/>
              <a:ext cx="1325429" cy="384464"/>
            </a:xfrm>
            <a:prstGeom prst="mathMinu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Блок-схема: узел 6"/>
            <p:cNvSpPr/>
            <p:nvPr/>
          </p:nvSpPr>
          <p:spPr>
            <a:xfrm>
              <a:off x="3443689" y="348606"/>
              <a:ext cx="363681" cy="375293"/>
            </a:xfrm>
            <a:prstGeom prst="flowChartConnector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Блок-схема: узел 7"/>
            <p:cNvSpPr/>
            <p:nvPr/>
          </p:nvSpPr>
          <p:spPr>
            <a:xfrm>
              <a:off x="1832506" y="367047"/>
              <a:ext cx="363681" cy="375293"/>
            </a:xfrm>
            <a:prstGeom prst="flowChartConnector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Блок-схема: узел 8"/>
            <p:cNvSpPr/>
            <p:nvPr/>
          </p:nvSpPr>
          <p:spPr>
            <a:xfrm>
              <a:off x="270398" y="363582"/>
              <a:ext cx="363681" cy="375293"/>
            </a:xfrm>
            <a:prstGeom prst="flowChartConnector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Блок-схема: узел 10"/>
            <p:cNvSpPr/>
            <p:nvPr/>
          </p:nvSpPr>
          <p:spPr>
            <a:xfrm>
              <a:off x="6660761" y="363581"/>
              <a:ext cx="363681" cy="375293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Блок-схема: узел 11"/>
            <p:cNvSpPr/>
            <p:nvPr/>
          </p:nvSpPr>
          <p:spPr>
            <a:xfrm>
              <a:off x="5088078" y="348606"/>
              <a:ext cx="363681" cy="375293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5682" y="-7431"/>
              <a:ext cx="10290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12.2014</a:t>
              </a:r>
              <a:endParaRPr lang="ru-RU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565291" y="-3405"/>
              <a:ext cx="10429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07.2015</a:t>
              </a:r>
              <a:endParaRPr lang="ru-RU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186103" y="-26038"/>
              <a:ext cx="10429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01.2016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806915" y="-55619"/>
              <a:ext cx="10429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06.2016</a:t>
              </a:r>
              <a:endParaRPr lang="ru-RU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349861" y="-60877"/>
              <a:ext cx="10429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12.2016</a:t>
              </a:r>
            </a:p>
          </p:txBody>
        </p:sp>
        <p:sp>
          <p:nvSpPr>
            <p:cNvPr id="19" name="Минус 18"/>
            <p:cNvSpPr/>
            <p:nvPr/>
          </p:nvSpPr>
          <p:spPr>
            <a:xfrm>
              <a:off x="2186085" y="358996"/>
              <a:ext cx="1325429" cy="384464"/>
            </a:xfrm>
            <a:prstGeom prst="mathMinu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Минус 19"/>
            <p:cNvSpPr/>
            <p:nvPr/>
          </p:nvSpPr>
          <p:spPr>
            <a:xfrm>
              <a:off x="3818340" y="352582"/>
              <a:ext cx="1325429" cy="384464"/>
            </a:xfrm>
            <a:prstGeom prst="mathMinu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Минус 20"/>
            <p:cNvSpPr/>
            <p:nvPr/>
          </p:nvSpPr>
          <p:spPr>
            <a:xfrm>
              <a:off x="5399508" y="344020"/>
              <a:ext cx="1325429" cy="384464"/>
            </a:xfrm>
            <a:prstGeom prst="mathMinu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6700925" y="3874664"/>
            <a:ext cx="4172850" cy="1289363"/>
            <a:chOff x="6700925" y="3874664"/>
            <a:chExt cx="4172850" cy="1289363"/>
          </a:xfrm>
        </p:grpSpPr>
        <p:pic>
          <p:nvPicPr>
            <p:cNvPr id="1030" name="Picture 6" descr="http://graphnet.ru/images/1174756_pechat-ne-odobreno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4975" t="13814" r="5697" b="15165"/>
            <a:stretch/>
          </p:blipFill>
          <p:spPr bwMode="auto">
            <a:xfrm rot="19795531">
              <a:off x="6700925" y="3874664"/>
              <a:ext cx="4172850" cy="10251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TextBox 25"/>
            <p:cNvSpPr txBox="1"/>
            <p:nvPr/>
          </p:nvSpPr>
          <p:spPr>
            <a:xfrm rot="19800689">
              <a:off x="7780651" y="4794695"/>
              <a:ext cx="25466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i="1" u="sng" dirty="0" smtClean="0">
                  <a:solidFill>
                    <a:srgbClr val="FF0000"/>
                  </a:solidFill>
                </a:rPr>
                <a:t>18 НОЯБРЯ 2016 года</a:t>
              </a:r>
              <a:endParaRPr lang="ru-RU" i="1" u="sng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634079" y="5157260"/>
            <a:ext cx="4286129" cy="1545771"/>
            <a:chOff x="634079" y="5157260"/>
            <a:chExt cx="4286129" cy="1545771"/>
          </a:xfrm>
        </p:grpSpPr>
        <p:pic>
          <p:nvPicPr>
            <p:cNvPr id="1032" name="Picture 8" descr="http://zt16.ru/wp-content/uploads/2016/10/a-auktsion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10640" b="5422"/>
            <a:stretch/>
          </p:blipFill>
          <p:spPr bwMode="auto">
            <a:xfrm>
              <a:off x="634079" y="5157260"/>
              <a:ext cx="4286129" cy="15457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TextBox 27"/>
            <p:cNvSpPr txBox="1"/>
            <p:nvPr/>
          </p:nvSpPr>
          <p:spPr>
            <a:xfrm>
              <a:off x="1094691" y="5876398"/>
              <a:ext cx="25466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i="1" u="sng" dirty="0">
                  <a:solidFill>
                    <a:srgbClr val="FF0000"/>
                  </a:solidFill>
                </a:rPr>
                <a:t>0</a:t>
              </a:r>
              <a:r>
                <a:rPr lang="ru-RU" i="1" u="sng" dirty="0" smtClean="0">
                  <a:solidFill>
                    <a:srgbClr val="FF0000"/>
                  </a:solidFill>
                </a:rPr>
                <a:t>8 Декабря 2016 года</a:t>
              </a:r>
              <a:endParaRPr lang="ru-RU" i="1" u="sng" dirty="0">
                <a:solidFill>
                  <a:srgbClr val="FF0000"/>
                </a:solidFill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4956991" y="924791"/>
            <a:ext cx="2699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u="sng" dirty="0"/>
              <a:t>2</a:t>
            </a:r>
            <a:r>
              <a:rPr lang="ru-RU" i="1" u="sng" dirty="0" smtClean="0"/>
              <a:t> полугодие 2016 года</a:t>
            </a:r>
            <a:endParaRPr lang="ru-RU" i="1" u="sng" dirty="0"/>
          </a:p>
        </p:txBody>
      </p:sp>
    </p:spTree>
    <p:extLst>
      <p:ext uri="{BB962C8B-B14F-4D97-AF65-F5344CB8AC3E}">
        <p14:creationId xmlns:p14="http://schemas.microsoft.com/office/powerpoint/2010/main" xmlns="" val="232469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Группа 31"/>
          <p:cNvGrpSpPr/>
          <p:nvPr/>
        </p:nvGrpSpPr>
        <p:grpSpPr>
          <a:xfrm>
            <a:off x="773555" y="991450"/>
            <a:ext cx="7448330" cy="809472"/>
            <a:chOff x="1565291" y="-66012"/>
            <a:chExt cx="7448330" cy="809472"/>
          </a:xfrm>
        </p:grpSpPr>
        <p:sp>
          <p:nvSpPr>
            <p:cNvPr id="12" name="Блок-схема: узел 11"/>
            <p:cNvSpPr/>
            <p:nvPr/>
          </p:nvSpPr>
          <p:spPr>
            <a:xfrm>
              <a:off x="3443689" y="348606"/>
              <a:ext cx="363681" cy="375293"/>
            </a:xfrm>
            <a:prstGeom prst="flowChartConnector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Блок-схема: узел 13"/>
            <p:cNvSpPr/>
            <p:nvPr/>
          </p:nvSpPr>
          <p:spPr>
            <a:xfrm>
              <a:off x="1832506" y="367047"/>
              <a:ext cx="363681" cy="375293"/>
            </a:xfrm>
            <a:prstGeom prst="flowChartConnector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Блок-схема: узел 17"/>
            <p:cNvSpPr/>
            <p:nvPr/>
          </p:nvSpPr>
          <p:spPr>
            <a:xfrm>
              <a:off x="8285695" y="348605"/>
              <a:ext cx="363681" cy="375293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Блок-схема: узел 19"/>
            <p:cNvSpPr/>
            <p:nvPr/>
          </p:nvSpPr>
          <p:spPr>
            <a:xfrm>
              <a:off x="6660761" y="363581"/>
              <a:ext cx="363681" cy="375293"/>
            </a:xfrm>
            <a:prstGeom prst="flowChartConnector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Блок-схема: узел 20"/>
            <p:cNvSpPr/>
            <p:nvPr/>
          </p:nvSpPr>
          <p:spPr>
            <a:xfrm>
              <a:off x="5088078" y="348606"/>
              <a:ext cx="363681" cy="375293"/>
            </a:xfrm>
            <a:prstGeom prst="flowChartConnector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565291" y="-3405"/>
              <a:ext cx="10429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07.2015</a:t>
              </a:r>
              <a:endParaRPr lang="ru-RU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186103" y="-26038"/>
              <a:ext cx="10429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01.2016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806915" y="-55619"/>
              <a:ext cx="10429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06.2016</a:t>
              </a:r>
              <a:endParaRPr lang="ru-RU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349861" y="-60877"/>
              <a:ext cx="10429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12.2016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70673" y="-66012"/>
              <a:ext cx="10429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03.2017</a:t>
              </a:r>
            </a:p>
          </p:txBody>
        </p:sp>
        <p:sp>
          <p:nvSpPr>
            <p:cNvPr id="28" name="Минус 27"/>
            <p:cNvSpPr/>
            <p:nvPr/>
          </p:nvSpPr>
          <p:spPr>
            <a:xfrm>
              <a:off x="2186085" y="358996"/>
              <a:ext cx="1325429" cy="384464"/>
            </a:xfrm>
            <a:prstGeom prst="mathMinu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Минус 28"/>
            <p:cNvSpPr/>
            <p:nvPr/>
          </p:nvSpPr>
          <p:spPr>
            <a:xfrm>
              <a:off x="3818340" y="352582"/>
              <a:ext cx="1325429" cy="384464"/>
            </a:xfrm>
            <a:prstGeom prst="mathMinu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Минус 29"/>
            <p:cNvSpPr/>
            <p:nvPr/>
          </p:nvSpPr>
          <p:spPr>
            <a:xfrm>
              <a:off x="5399508" y="344020"/>
              <a:ext cx="1325429" cy="384464"/>
            </a:xfrm>
            <a:prstGeom prst="mathMinu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Минус 30"/>
            <p:cNvSpPr/>
            <p:nvPr/>
          </p:nvSpPr>
          <p:spPr>
            <a:xfrm>
              <a:off x="6988482" y="338213"/>
              <a:ext cx="1325429" cy="384464"/>
            </a:xfrm>
            <a:prstGeom prst="mathMinu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6" name="Левая фигурная скобка 35"/>
          <p:cNvSpPr/>
          <p:nvPr/>
        </p:nvSpPr>
        <p:spPr>
          <a:xfrm rot="16200000">
            <a:off x="4230794" y="-1453584"/>
            <a:ext cx="494775" cy="7084087"/>
          </a:xfrm>
          <a:prstGeom prst="leftBrace">
            <a:avLst>
              <a:gd name="adj1" fmla="val 33125"/>
              <a:gd name="adj2" fmla="val 49528"/>
            </a:avLst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2394367" y="2659559"/>
            <a:ext cx="42361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rgbClr val="FF0000"/>
                </a:solidFill>
              </a:rPr>
              <a:t>б</a:t>
            </a:r>
            <a:r>
              <a:rPr lang="ru-RU" sz="4400" dirty="0" smtClean="0">
                <a:solidFill>
                  <a:srgbClr val="FF0000"/>
                </a:solidFill>
              </a:rPr>
              <a:t>олее 1,5 лет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8" name="Заголовок 1"/>
          <p:cNvSpPr>
            <a:spLocks noGrp="1"/>
          </p:cNvSpPr>
          <p:nvPr>
            <p:ph type="title"/>
          </p:nvPr>
        </p:nvSpPr>
        <p:spPr>
          <a:xfrm>
            <a:off x="201032" y="118871"/>
            <a:ext cx="8917982" cy="13208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Как было?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9" name="Заголовок 1"/>
          <p:cNvSpPr txBox="1">
            <a:spLocks/>
          </p:cNvSpPr>
          <p:nvPr/>
        </p:nvSpPr>
        <p:spPr>
          <a:xfrm>
            <a:off x="232750" y="3581248"/>
            <a:ext cx="8917982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4800" dirty="0" smtClean="0">
                <a:solidFill>
                  <a:schemeClr val="tx1"/>
                </a:solidFill>
              </a:rPr>
              <a:t>Как должно было быть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876029" y="5054296"/>
            <a:ext cx="42429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до 9 месяцев.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395542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961" y="1577311"/>
            <a:ext cx="8596668" cy="13208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1"/>
                </a:solidFill>
              </a:rPr>
              <a:t>ВЫВОДЫ:	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6933" y="2967897"/>
            <a:ext cx="8596668" cy="328462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ОТСУТСТВИЕ ИНФОРМАЦИИ О ПРАКТИКАХ в РТ;</a:t>
            </a:r>
          </a:p>
          <a:p>
            <a:r>
              <a:rPr lang="ru-RU" sz="2800" dirty="0" smtClean="0"/>
              <a:t>САМОСТОЯТЕЛЬНОЕ ИЗУЧЕНИЕ;</a:t>
            </a:r>
          </a:p>
          <a:p>
            <a:r>
              <a:rPr lang="ru-RU" sz="2800" dirty="0" smtClean="0"/>
              <a:t>ПРАВИЛЬНЫЙ ВЫБОР ВРЕМЕНИ ДЛЯ НАЧАЛА;</a:t>
            </a:r>
          </a:p>
          <a:p>
            <a:r>
              <a:rPr lang="ru-RU" sz="2800" dirty="0" smtClean="0"/>
              <a:t>НОРМАТИВНО-ПРАВОВАЯ БАЗА;</a:t>
            </a:r>
          </a:p>
          <a:p>
            <a:r>
              <a:rPr lang="ru-RU" sz="2800" dirty="0" smtClean="0"/>
              <a:t>НЕДОПОНИМАНИЕ ЧИНОВНИКОВ;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2138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817</TotalTime>
  <Words>220</Words>
  <Application>Microsoft Office PowerPoint</Application>
  <PresentationFormat>Произвольный</PresentationFormat>
  <Paragraphs>77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Грань</vt:lpstr>
      <vt:lpstr>Энергосервисный контракт путь к его реализации.   </vt:lpstr>
      <vt:lpstr>ЗАЧЕМ ?</vt:lpstr>
      <vt:lpstr>ЧТО ДЕЛАТЬ ?</vt:lpstr>
      <vt:lpstr>НАШЛИ !!! </vt:lpstr>
      <vt:lpstr>ПОЕХАЛИ.</vt:lpstr>
      <vt:lpstr>ПОЕХАЛИ.          ДУБЛЬ 2</vt:lpstr>
      <vt:lpstr>ВЕДОМСТВЕННОЕ СОГЛАСОВАНИЕ</vt:lpstr>
      <vt:lpstr>Как было?</vt:lpstr>
      <vt:lpstr>ВЫВОДЫ: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Энергосервисный контракт</dc:title>
  <dc:creator>Sattarov</dc:creator>
  <cp:lastModifiedBy>евгений</cp:lastModifiedBy>
  <cp:revision>28</cp:revision>
  <cp:lastPrinted>2017-02-15T06:32:51Z</cp:lastPrinted>
  <dcterms:created xsi:type="dcterms:W3CDTF">2017-02-14T17:13:20Z</dcterms:created>
  <dcterms:modified xsi:type="dcterms:W3CDTF">2017-02-15T10:01:15Z</dcterms:modified>
</cp:coreProperties>
</file>