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8" r:id="rId3"/>
    <p:sldId id="261" r:id="rId4"/>
    <p:sldId id="263" r:id="rId5"/>
    <p:sldId id="259" r:id="rId6"/>
    <p:sldId id="265" r:id="rId7"/>
    <p:sldId id="257" r:id="rId8"/>
    <p:sldId id="260" r:id="rId9"/>
    <p:sldId id="262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BE12A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8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shape val="box"/>
        <c:axId val="140591488"/>
        <c:axId val="140278016"/>
        <c:axId val="0"/>
      </c:bar3DChart>
      <c:catAx>
        <c:axId val="14059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0278016"/>
        <c:crosses val="autoZero"/>
        <c:auto val="1"/>
        <c:lblAlgn val="ctr"/>
        <c:lblOffset val="100"/>
        <c:noMultiLvlLbl val="0"/>
      </c:catAx>
      <c:valAx>
        <c:axId val="140278016"/>
        <c:scaling>
          <c:orientation val="minMax"/>
          <c:min val="8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0591488"/>
        <c:crosses val="autoZero"/>
        <c:crossBetween val="between"/>
        <c:majorUnit val="1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b="0" dirty="0" err="1"/>
              <a:t>тыс.кВт.ч</a:t>
            </a:r>
            <a:endParaRPr lang="ru-RU" b="0" dirty="0"/>
          </a:p>
        </c:rich>
      </c:tx>
      <c:layout>
        <c:manualLayout>
          <c:xMode val="edge"/>
          <c:yMode val="edge"/>
          <c:x val="6.6489205601893295E-2"/>
          <c:y val="2.585336460165461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тыс.кВт.ч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38612481212778E-2"/>
                  <c:y val="-2.3268028141489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621779969940446E-2"/>
                  <c:y val="-3.6194710442316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966334977455334E-2"/>
                  <c:y val="-3.1024037521985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630196225576614E-2"/>
                  <c:y val="-2.8438701061820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966334977455334E-2"/>
                  <c:y val="-3.1024037521985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128536</c:v>
                </c:pt>
                <c:pt idx="1">
                  <c:v>116051</c:v>
                </c:pt>
                <c:pt idx="2">
                  <c:v>116307</c:v>
                </c:pt>
                <c:pt idx="3">
                  <c:v>115488</c:v>
                </c:pt>
                <c:pt idx="4">
                  <c:v>115309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shape val="box"/>
        <c:axId val="140629120"/>
        <c:axId val="140630656"/>
        <c:axId val="0"/>
      </c:bar3DChart>
      <c:catAx>
        <c:axId val="140629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0630656"/>
        <c:crosses val="autoZero"/>
        <c:auto val="1"/>
        <c:lblAlgn val="ctr"/>
        <c:lblOffset val="100"/>
        <c:noMultiLvlLbl val="0"/>
      </c:catAx>
      <c:valAx>
        <c:axId val="140630656"/>
        <c:scaling>
          <c:orientation val="minMax"/>
          <c:min val="8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0629120"/>
        <c:crosses val="autoZero"/>
        <c:crossBetween val="between"/>
        <c:majorUnit val="1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/>
              <a:t>Гкал</a:t>
            </a:r>
          </a:p>
        </c:rich>
      </c:tx>
      <c:layout>
        <c:manualLayout>
          <c:xMode val="edge"/>
          <c:yMode val="edge"/>
          <c:x val="8.7416822107485137E-2"/>
          <c:y val="1.607775903687469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56630354911832"/>
          <c:y val="0.14571844710857043"/>
          <c:w val="0.86041560684290441"/>
          <c:h val="0.764315539014183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405734645468269E-2"/>
                  <c:y val="-3.6365908838411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036057397131315E-2"/>
                  <c:y val="-4.5288318133002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33324172557825E-2"/>
                  <c:y val="-4.7054956856645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1358708681491531E-2"/>
                  <c:y val="-3.2379819750667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594149383012025E-2"/>
                  <c:y val="-1.856569808741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429624</c:v>
                </c:pt>
                <c:pt idx="1">
                  <c:v>418022</c:v>
                </c:pt>
                <c:pt idx="2">
                  <c:v>414529</c:v>
                </c:pt>
                <c:pt idx="3">
                  <c:v>402951</c:v>
                </c:pt>
                <c:pt idx="4">
                  <c:v>392133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gapDepth val="0"/>
        <c:shape val="box"/>
        <c:axId val="142893824"/>
        <c:axId val="142895360"/>
        <c:axId val="0"/>
      </c:bar3DChart>
      <c:catAx>
        <c:axId val="14289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895360"/>
        <c:crosses val="autoZero"/>
        <c:auto val="1"/>
        <c:lblAlgn val="ctr"/>
        <c:lblOffset val="100"/>
        <c:noMultiLvlLbl val="0"/>
      </c:catAx>
      <c:valAx>
        <c:axId val="142895360"/>
        <c:scaling>
          <c:orientation val="minMax"/>
          <c:max val="430000"/>
          <c:min val="33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893824"/>
        <c:crosses val="autoZero"/>
        <c:crossBetween val="between"/>
        <c:majorUnit val="25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/>
            </a:pPr>
            <a:r>
              <a:rPr lang="ru-RU" sz="1600" b="0" dirty="0" err="1" smtClean="0"/>
              <a:t>тыс.куб.м</a:t>
            </a:r>
            <a:endParaRPr lang="ru-RU" sz="1600" b="0" dirty="0"/>
          </a:p>
        </c:rich>
      </c:tx>
      <c:layout>
        <c:manualLayout>
          <c:xMode val="edge"/>
          <c:yMode val="edge"/>
          <c:x val="5.2546916010498698E-2"/>
          <c:y val="3.749999999999999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куб.м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36722164970176E-2"/>
                  <c:y val="-4.5225021945918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682312118576862E-2"/>
                  <c:y val="-4.0320441703660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778420213845972E-2"/>
                  <c:y val="-4.7964349814026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915378176371209E-2"/>
                  <c:y val="-5.0256739861455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5422600692015202E-2"/>
                  <c:y val="-2.2931877677392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8210</c:v>
                </c:pt>
                <c:pt idx="1">
                  <c:v>6929</c:v>
                </c:pt>
                <c:pt idx="2">
                  <c:v>6874</c:v>
                </c:pt>
                <c:pt idx="3">
                  <c:v>6524</c:v>
                </c:pt>
                <c:pt idx="4">
                  <c:v>6373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shape val="box"/>
        <c:axId val="142975360"/>
        <c:axId val="142976896"/>
        <c:axId val="0"/>
      </c:bar3DChart>
      <c:catAx>
        <c:axId val="14297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976896"/>
        <c:crosses val="autoZero"/>
        <c:auto val="1"/>
        <c:lblAlgn val="ctr"/>
        <c:lblOffset val="100"/>
        <c:noMultiLvlLbl val="0"/>
      </c:catAx>
      <c:valAx>
        <c:axId val="142976896"/>
        <c:scaling>
          <c:orientation val="minMax"/>
          <c:max val="9000"/>
          <c:min val="3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975360"/>
        <c:crosses val="autoZero"/>
        <c:crossBetween val="between"/>
        <c:majorUnit val="1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1326425124138773E-3"/>
          <c:y val="5.0959728171982265E-3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от потребности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2.2419825292481627E-2"/>
                  <c:y val="-2.5479864085991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25170272982851E-2"/>
                  <c:y val="-1.7835904860193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441205214486526E-2"/>
                  <c:y val="-2.5479864085991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430515253484076E-2"/>
                  <c:y val="-2.0383891268792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430515253483965E-2"/>
                  <c:y val="-1.7835904860193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96.6</c:v>
                </c:pt>
                <c:pt idx="1">
                  <c:v>97.6</c:v>
                </c:pt>
                <c:pt idx="2">
                  <c:v>98.3</c:v>
                </c:pt>
                <c:pt idx="3">
                  <c:v>98.6</c:v>
                </c:pt>
                <c:pt idx="4">
                  <c:v>98.7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100"/>
        <c:axId val="145159296"/>
        <c:axId val="145160832"/>
      </c:barChart>
      <c:catAx>
        <c:axId val="14515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160832"/>
        <c:crosses val="autoZero"/>
        <c:auto val="1"/>
        <c:lblAlgn val="ctr"/>
        <c:lblOffset val="100"/>
        <c:noMultiLvlLbl val="0"/>
      </c:catAx>
      <c:valAx>
        <c:axId val="145160832"/>
        <c:scaling>
          <c:orientation val="minMax"/>
          <c:max val="100"/>
          <c:min val="9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159296"/>
        <c:crosses val="autoZero"/>
        <c:crossBetween val="between"/>
        <c:majorUnit val="1"/>
        <c:min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067654318602284E-2"/>
          <c:y val="0.11688591714519858"/>
          <c:w val="0.78349845186283651"/>
          <c:h val="0.761335565559767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требуется всего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7.6682301000371798E-3"/>
                  <c:y val="-9.44835494468868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870106220081827E-2"/>
                  <c:y val="-9.44835494468868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870106220081827E-2"/>
                  <c:y val="-9.44835494468868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735522140052016E-2"/>
                  <c:y val="-9.44835494468868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403752240089267E-2"/>
                  <c:y val="-6.29915128477787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632</c:v>
                </c:pt>
                <c:pt idx="1">
                  <c:v>632</c:v>
                </c:pt>
                <c:pt idx="2">
                  <c:v>635</c:v>
                </c:pt>
                <c:pt idx="3">
                  <c:v>641</c:v>
                </c:pt>
                <c:pt idx="4">
                  <c:v>641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имеется фактически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6870106220081827E-2"/>
                  <c:y val="-9.44835494468868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52185891576941E-2"/>
                  <c:y val="-2.2209281381102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387996105007941E-2"/>
                  <c:y val="-1.9013293341637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244755251283937E-2"/>
                  <c:y val="-2.5382035864117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6071982340126459E-2"/>
                  <c:y val="-1.259780659291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522</c:v>
                </c:pt>
                <c:pt idx="1">
                  <c:v>525</c:v>
                </c:pt>
                <c:pt idx="2">
                  <c:v>533</c:v>
                </c:pt>
                <c:pt idx="3">
                  <c:v>538</c:v>
                </c:pt>
                <c:pt idx="4">
                  <c:v>545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165156352"/>
        <c:axId val="165157888"/>
        <c:axId val="0"/>
      </c:bar3DChart>
      <c:catAx>
        <c:axId val="16515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5157888"/>
        <c:crosses val="autoZero"/>
        <c:auto val="1"/>
        <c:lblAlgn val="ctr"/>
        <c:lblOffset val="100"/>
        <c:noMultiLvlLbl val="0"/>
      </c:catAx>
      <c:valAx>
        <c:axId val="165157888"/>
        <c:scaling>
          <c:orientation val="minMax"/>
          <c:max val="65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Количество узлов регулирования (шт.)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9.6624529641634038E-3"/>
              <c:y val="1.3638037451003183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5156352"/>
        <c:crosses val="autoZero"/>
        <c:crossBetween val="between"/>
        <c:majorUnit val="130"/>
        <c:minorUnit val="130"/>
      </c:valAx>
    </c:plotArea>
    <c:legend>
      <c:legendPos val="r"/>
      <c:layout>
        <c:manualLayout>
          <c:xMode val="edge"/>
          <c:yMode val="edge"/>
          <c:x val="0.83952518347634586"/>
          <c:y val="0.23326996405161332"/>
          <c:w val="0.15127287444252227"/>
          <c:h val="0.53346007189677336"/>
        </c:manualLayout>
      </c:layout>
      <c:overlay val="0"/>
      <c:txPr>
        <a:bodyPr/>
        <a:lstStyle/>
        <a:p>
          <a:pPr>
            <a:defRPr sz="135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841151359830075"/>
          <c:y val="0.14567098442471077"/>
          <c:w val="0.72873823812420091"/>
          <c:h val="0.740423985221706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требуется всего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0925170272982851E-2"/>
                  <c:y val="-1.4729118748706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451895175488976E-2"/>
                  <c:y val="-1.4729118748706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51895175488976E-2"/>
                  <c:y val="-1.4729118748706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46550194987751E-2"/>
                  <c:y val="-8.8374712492241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441205214486526E-2"/>
                  <c:y val="-1.4729118748706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231800</c:v>
                </c:pt>
                <c:pt idx="1">
                  <c:v>232305</c:v>
                </c:pt>
                <c:pt idx="2">
                  <c:v>239874</c:v>
                </c:pt>
                <c:pt idx="3">
                  <c:v>240650</c:v>
                </c:pt>
                <c:pt idx="4">
                  <c:v>240650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имеется фактически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8473109469318195E-2"/>
                  <c:y val="-1.7674942498448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907338999370442E-2"/>
                  <c:y val="-1.1783294998965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522988186497851E-2"/>
                  <c:y val="-1.1783294998965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2932220494019185E-2"/>
                  <c:y val="-2.94582374974137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8522872458615817E-2"/>
                  <c:y val="-5.89164749948274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175450</c:v>
                </c:pt>
                <c:pt idx="1">
                  <c:v>177942</c:v>
                </c:pt>
                <c:pt idx="2">
                  <c:v>183994</c:v>
                </c:pt>
                <c:pt idx="3">
                  <c:v>187154</c:v>
                </c:pt>
                <c:pt idx="4">
                  <c:v>191839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2"/>
        <c:shape val="box"/>
        <c:axId val="33624064"/>
        <c:axId val="33625600"/>
        <c:axId val="0"/>
      </c:bar3DChart>
      <c:catAx>
        <c:axId val="3362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3625600"/>
        <c:crosses val="autoZero"/>
        <c:auto val="1"/>
        <c:lblAlgn val="ctr"/>
        <c:lblOffset val="100"/>
        <c:noMultiLvlLbl val="0"/>
      </c:catAx>
      <c:valAx>
        <c:axId val="33625600"/>
        <c:scaling>
          <c:orientation val="minMax"/>
          <c:max val="25000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000" b="0" dirty="0" smtClean="0"/>
                  <a:t>Количество энергосберегающих светильников (шт.)</a:t>
                </a:r>
                <a:endParaRPr lang="ru-RU" sz="1000" b="0" dirty="0"/>
              </a:p>
            </c:rich>
          </c:tx>
          <c:layout>
            <c:manualLayout>
              <c:xMode val="edge"/>
              <c:yMode val="edge"/>
              <c:x val="1.5803220938414249E-2"/>
              <c:y val="4.5927015940849717E-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3624064"/>
        <c:crosses val="autoZero"/>
        <c:crossBetween val="between"/>
        <c:majorUnit val="50000"/>
      </c:valAx>
    </c:plotArea>
    <c:legend>
      <c:legendPos val="r"/>
      <c:layout>
        <c:manualLayout>
          <c:xMode val="edge"/>
          <c:yMode val="edge"/>
          <c:x val="0.83296474002888565"/>
          <c:y val="0.26524452192759862"/>
          <c:w val="0.15806727493241493"/>
          <c:h val="0.5519940211375611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0503B-130C-489D-8F4B-604C76AC35A9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1E07B-B298-4E4C-B5AE-F1B1E85147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76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1E07B-B298-4E4C-B5AE-F1B1E851471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152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26064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58416" y="1412776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Подготовка реализации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энергосервиса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государственных </a:t>
            </a:r>
            <a:r>
              <a:rPr lang="ru-RU" sz="28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учреждениях здравоохранения Министерства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здравоохранения Республики </a:t>
            </a:r>
            <a:r>
              <a:rPr lang="ru-RU" sz="28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Татарстан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2734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331640" y="23488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БЛАГОДАРЮ </a:t>
            </a:r>
            <a:b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 ВНИМАНИЕ.</a:t>
            </a:r>
            <a:endParaRPr lang="ru-RU" sz="5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36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                                                                                                       </a:t>
            </a:r>
            <a:r>
              <a:rPr lang="ru-RU" sz="1600" dirty="0" smtClean="0"/>
              <a:t>СЛАЙД 2</a:t>
            </a:r>
          </a:p>
          <a:p>
            <a:pPr algn="ctr"/>
            <a:r>
              <a:rPr lang="ru-RU" dirty="0" smtClean="0"/>
              <a:t>ОБЪЕМЫ </a:t>
            </a:r>
            <a:r>
              <a:rPr lang="ru-RU" dirty="0"/>
              <a:t>ПОТРЕБЛЕНИЯ ЭЛЕКТРОЭНЕРГИИ </a:t>
            </a:r>
          </a:p>
          <a:p>
            <a:pPr algn="ctr"/>
            <a:r>
              <a:rPr lang="ru-RU" dirty="0"/>
              <a:t> ПО УЧРЕЖДЕНИЯМ ЗДРАВООХРАНЕНИЯ ГОРОДОВ И РАЙОНОВ </a:t>
            </a:r>
            <a:endParaRPr lang="ru-RU" dirty="0" smtClean="0"/>
          </a:p>
          <a:p>
            <a:pPr algn="ctr"/>
            <a:r>
              <a:rPr lang="ru-RU" dirty="0" smtClean="0"/>
              <a:t>РЕСПУБЛИКИ </a:t>
            </a:r>
            <a:r>
              <a:rPr lang="ru-RU" dirty="0"/>
              <a:t>ТАТАРСТАН ЗА </a:t>
            </a:r>
            <a:r>
              <a:rPr lang="ru-RU" dirty="0" smtClean="0"/>
              <a:t>2012-2016гг</a:t>
            </a:r>
            <a:r>
              <a:rPr lang="ru-RU" dirty="0"/>
              <a:t>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47531960"/>
              </p:ext>
            </p:extLst>
          </p:nvPr>
        </p:nvGraphicFramePr>
        <p:xfrm>
          <a:off x="755576" y="1532985"/>
          <a:ext cx="7920880" cy="4576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34103236"/>
              </p:ext>
            </p:extLst>
          </p:nvPr>
        </p:nvGraphicFramePr>
        <p:xfrm>
          <a:off x="899592" y="1397000"/>
          <a:ext cx="7632848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34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                                                                                                           </a:t>
            </a:r>
            <a:r>
              <a:rPr lang="ru-RU" sz="1600" dirty="0" smtClean="0"/>
              <a:t>СЛАЙД 3</a:t>
            </a:r>
          </a:p>
          <a:p>
            <a:pPr algn="ctr"/>
            <a:r>
              <a:rPr lang="ru-RU" dirty="0" smtClean="0"/>
              <a:t>ОБЪЕМЫ </a:t>
            </a:r>
            <a:r>
              <a:rPr lang="ru-RU" dirty="0"/>
              <a:t>ПОТРЕБЛЕНИЯ </a:t>
            </a:r>
            <a:r>
              <a:rPr lang="ru-RU" dirty="0" smtClean="0"/>
              <a:t>ТЕПЛОВОЙ ЭНЕРГИИ</a:t>
            </a:r>
            <a:endParaRPr lang="ru-RU" dirty="0"/>
          </a:p>
          <a:p>
            <a:pPr algn="ctr"/>
            <a:r>
              <a:rPr lang="ru-RU" dirty="0"/>
              <a:t> </a:t>
            </a:r>
            <a:r>
              <a:rPr lang="ru-RU" dirty="0" smtClean="0"/>
              <a:t>УЧРЕЖДЕНИЯМИ </a:t>
            </a:r>
            <a:r>
              <a:rPr lang="ru-RU" dirty="0"/>
              <a:t>ЗДРАВООХРАНЕНИЯ ГОРОДОВ И РАЙОНОВ </a:t>
            </a:r>
          </a:p>
          <a:p>
            <a:pPr algn="ctr"/>
            <a:r>
              <a:rPr lang="ru-RU" dirty="0"/>
              <a:t>РЕСПУБЛИКИ ТАТАРСТАН ЗА </a:t>
            </a:r>
            <a:r>
              <a:rPr lang="ru-RU" dirty="0" smtClean="0"/>
              <a:t>2012-2016гг</a:t>
            </a:r>
            <a:r>
              <a:rPr lang="ru-RU" dirty="0"/>
              <a:t>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77361765"/>
              </p:ext>
            </p:extLst>
          </p:nvPr>
        </p:nvGraphicFramePr>
        <p:xfrm>
          <a:off x="467544" y="1412776"/>
          <a:ext cx="82089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991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                                                                                                             </a:t>
            </a:r>
            <a:r>
              <a:rPr lang="ru-RU" sz="1600" dirty="0" smtClean="0"/>
              <a:t>СЛАЙД 4</a:t>
            </a:r>
          </a:p>
          <a:p>
            <a:pPr algn="ctr"/>
            <a:r>
              <a:rPr lang="ru-RU" dirty="0" smtClean="0"/>
              <a:t>ОБЪЕМЫ </a:t>
            </a:r>
            <a:r>
              <a:rPr lang="ru-RU" dirty="0"/>
              <a:t>ПОТРЕБЛЕНИЯ </a:t>
            </a:r>
            <a:r>
              <a:rPr lang="ru-RU" dirty="0" smtClean="0"/>
              <a:t>ГАЗА (на отопление)</a:t>
            </a:r>
            <a:endParaRPr lang="ru-RU" dirty="0"/>
          </a:p>
          <a:p>
            <a:pPr algn="ctr"/>
            <a:r>
              <a:rPr lang="ru-RU" dirty="0"/>
              <a:t> </a:t>
            </a:r>
            <a:r>
              <a:rPr lang="ru-RU" dirty="0" smtClean="0"/>
              <a:t>УЧРЕЖДЕНИЯМИ </a:t>
            </a:r>
            <a:r>
              <a:rPr lang="ru-RU" dirty="0"/>
              <a:t>ЗДРАВООХРАНЕНИЯ ГОРОДОВ И РАЙОНОВ </a:t>
            </a:r>
          </a:p>
          <a:p>
            <a:pPr algn="ctr"/>
            <a:r>
              <a:rPr lang="ru-RU" dirty="0"/>
              <a:t>РЕСПУБЛИКИ ТАТАРСТАН ЗА </a:t>
            </a:r>
            <a:r>
              <a:rPr lang="ru-RU" dirty="0" smtClean="0"/>
              <a:t>2012-2016гг</a:t>
            </a:r>
            <a:r>
              <a:rPr lang="ru-RU" dirty="0"/>
              <a:t>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89736324"/>
              </p:ext>
            </p:extLst>
          </p:nvPr>
        </p:nvGraphicFramePr>
        <p:xfrm>
          <a:off x="467544" y="1268760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887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332655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                                                                                                     </a:t>
            </a:r>
            <a:r>
              <a:rPr lang="ru-RU" sz="1600" dirty="0" smtClean="0"/>
              <a:t>СЛАЙД 5</a:t>
            </a:r>
          </a:p>
          <a:p>
            <a:pPr algn="ctr"/>
            <a:r>
              <a:rPr lang="ru-RU" dirty="0" smtClean="0"/>
              <a:t>Оснащение </a:t>
            </a:r>
            <a:r>
              <a:rPr lang="ru-RU" dirty="0"/>
              <a:t>приборами учета энергоресурсов  учреждений </a:t>
            </a:r>
            <a:r>
              <a:rPr lang="ru-RU" dirty="0" smtClean="0"/>
              <a:t>здравоохранения Республики </a:t>
            </a:r>
            <a:r>
              <a:rPr lang="ru-RU" dirty="0"/>
              <a:t>Татарстан за </a:t>
            </a:r>
            <a:r>
              <a:rPr lang="ru-RU" dirty="0" smtClean="0"/>
              <a:t>2012-2016гг</a:t>
            </a:r>
            <a:r>
              <a:rPr lang="ru-RU" dirty="0"/>
              <a:t>. </a:t>
            </a:r>
            <a:endParaRPr lang="ru-RU" dirty="0" smtClean="0"/>
          </a:p>
          <a:p>
            <a:pPr algn="ctr"/>
            <a:r>
              <a:rPr lang="ru-RU" dirty="0" smtClean="0"/>
              <a:t>(</a:t>
            </a:r>
            <a:r>
              <a:rPr lang="ru-RU" dirty="0"/>
              <a:t>в % от потребности)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73770604"/>
              </p:ext>
            </p:extLst>
          </p:nvPr>
        </p:nvGraphicFramePr>
        <p:xfrm>
          <a:off x="323528" y="1397000"/>
          <a:ext cx="8496944" cy="498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509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405886"/>
              </p:ext>
            </p:extLst>
          </p:nvPr>
        </p:nvGraphicFramePr>
        <p:xfrm>
          <a:off x="683568" y="4876937"/>
          <a:ext cx="7776864" cy="136815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160240"/>
                <a:gridCol w="1152128"/>
                <a:gridCol w="1152128"/>
                <a:gridCol w="1152128"/>
                <a:gridCol w="1080120"/>
                <a:gridCol w="1080120"/>
              </a:tblGrid>
              <a:tr h="44479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Оснащение узлами регулирования тепловой энергии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в учреждениях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здравоохранения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Республики Татарстан за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2012-2016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годы</a:t>
                      </a:r>
                    </a:p>
                  </a:txBody>
                  <a:tcPr marL="55929" marR="5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Фактическое обеспечение</a:t>
                      </a:r>
                    </a:p>
                  </a:txBody>
                  <a:tcPr marL="55929" marR="5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2012 год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929" marR="5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929" marR="559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2014 год</a:t>
                      </a:r>
                    </a:p>
                  </a:txBody>
                  <a:tcPr marL="55929" marR="5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2015 год</a:t>
                      </a:r>
                    </a:p>
                  </a:txBody>
                  <a:tcPr marL="55929" marR="5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9" marR="5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</a:p>
                  </a:txBody>
                  <a:tcPr marL="55929" marR="5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632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929" marR="5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632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929" marR="559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635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929" marR="5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641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929" marR="5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641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929" marR="5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 % от потребности</a:t>
                      </a:r>
                    </a:p>
                  </a:txBody>
                  <a:tcPr marL="55929" marR="5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82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929" marR="5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83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929" marR="559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84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929" marR="5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84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929" marR="5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/>
                          <a:ea typeface="Times New Roman"/>
                        </a:rPr>
                        <a:t>85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929" marR="559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404664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36763882"/>
              </p:ext>
            </p:extLst>
          </p:nvPr>
        </p:nvGraphicFramePr>
        <p:xfrm>
          <a:off x="334976" y="908720"/>
          <a:ext cx="8568952" cy="3887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312331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                                                                                                     </a:t>
            </a:r>
            <a:r>
              <a:rPr lang="ru-RU" sz="1600" dirty="0" smtClean="0"/>
              <a:t>СЛАЙД 6</a:t>
            </a:r>
          </a:p>
          <a:p>
            <a:pPr algn="ctr"/>
            <a:r>
              <a:rPr lang="ru-RU" dirty="0" smtClean="0"/>
              <a:t>ОСНАЩЕНИЕ </a:t>
            </a:r>
            <a:r>
              <a:rPr lang="ru-RU" dirty="0"/>
              <a:t>УЗЛАМИ РЕГУЛИРОВАНИЯ </a:t>
            </a:r>
            <a:r>
              <a:rPr lang="ru-RU" dirty="0" smtClean="0"/>
              <a:t> ТЕПЛОВОЙ </a:t>
            </a:r>
            <a:r>
              <a:rPr lang="ru-RU" dirty="0"/>
              <a:t>ЭНЕРГИИ</a:t>
            </a:r>
          </a:p>
        </p:txBody>
      </p:sp>
    </p:spTree>
    <p:extLst>
      <p:ext uri="{BB962C8B-B14F-4D97-AF65-F5344CB8AC3E}">
        <p14:creationId xmlns:p14="http://schemas.microsoft.com/office/powerpoint/2010/main" val="294501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32656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</a:t>
            </a:r>
            <a:r>
              <a:rPr lang="ru-RU" sz="1600" dirty="0" smtClean="0"/>
              <a:t>СЛАЙД 7</a:t>
            </a:r>
          </a:p>
          <a:p>
            <a:r>
              <a:rPr lang="ru-RU" dirty="0" smtClean="0"/>
              <a:t>ОСНАЩЕНИЕ </a:t>
            </a:r>
            <a:r>
              <a:rPr lang="ru-RU" dirty="0"/>
              <a:t>ЭНЕРГОСБЕРЕГАЮЩИМИ СВЕТИЛЬНИКАМИ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321758"/>
              </p:ext>
            </p:extLst>
          </p:nvPr>
        </p:nvGraphicFramePr>
        <p:xfrm>
          <a:off x="611561" y="5013176"/>
          <a:ext cx="7920878" cy="147218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04255"/>
                <a:gridCol w="1152128"/>
                <a:gridCol w="1224136"/>
                <a:gridCol w="1152128"/>
                <a:gridCol w="1008112"/>
                <a:gridCol w="1080119"/>
              </a:tblGrid>
              <a:tr h="48872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Оснащение энергосберегающими светильниками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в учреждениях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здравоохранения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Республики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Татарстан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за 2012-2016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годы</a:t>
                      </a: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7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Фактическая обеспеченность</a:t>
                      </a: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2012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2013 год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713" marR="5371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2014 год</a:t>
                      </a: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2015 год</a:t>
                      </a: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175540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177942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713" marR="5371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183994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187154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191839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 % от потребности</a:t>
                      </a: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76</a:t>
                      </a: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76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713" marR="5371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77</a:t>
                      </a: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78</a:t>
                      </a: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713" marR="53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97042759"/>
              </p:ext>
            </p:extLst>
          </p:nvPr>
        </p:nvGraphicFramePr>
        <p:xfrm>
          <a:off x="323528" y="836712"/>
          <a:ext cx="864096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61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              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СЛАЙД 8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ЭТАП</a:t>
            </a:r>
          </a:p>
          <a:p>
            <a:pPr algn="ctr"/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ПРОРАБОТКА ПИЛОТНЫХ ПРОЕКТОВ РЕАЛИЗАЦИИ ЭНЕРГОСЕРВИСНЫХ КОНТРАКТОВ С УЧАСТИЕМ 2-Х УЧРЕЖДЕНИЙ ЗДРАВООХРАНЕНИЯ: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ГАУЗ « Республиканское бюро судебно-медицинской экспертизы МЗ РТ»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ГАУЗ «Высокогорская ЦРБ».</a:t>
            </a:r>
          </a:p>
          <a:p>
            <a:pPr algn="ctr"/>
            <a:r>
              <a:rPr lang="ru-RU" sz="28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ОТРАБОТКА </a:t>
            </a:r>
            <a:r>
              <a:rPr lang="ru-RU" sz="28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ПОРЯДКА,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ОРГАНИЗАЦИИ РАБОТЫ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6268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              </a:t>
            </a:r>
            <a:r>
              <a:rPr lang="ru-RU" b="1" dirty="0" smtClean="0">
                <a:ln w="10541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СЛАЙД </a:t>
            </a:r>
            <a:r>
              <a:rPr lang="ru-RU" b="1" dirty="0">
                <a:ln w="10541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</a:t>
            </a:r>
            <a:endParaRPr lang="ru-RU" b="1" dirty="0" smtClean="0">
              <a:ln w="10541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3600" b="1" dirty="0" smtClean="0">
                <a:ln w="10541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ЭТАП</a:t>
            </a:r>
          </a:p>
          <a:p>
            <a:pPr algn="ctr"/>
            <a:endParaRPr lang="ru-RU" sz="2800" b="1" dirty="0" smtClean="0">
              <a:ln w="10541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ФОРМИРОВАНИЕ ПЕРЕЧНЯ УЧРЕЖДЕНИЙ ЗДРАВООХРАНЕНИЯ ПЕРВОЙ ОЧЕРЕДИ,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ПРЕДСТАВЛЕНИЕ ИСХОДНЫХ ДАННЫХ ПО ОПРОСНЫМ ЛИСТАМ  в ГАУ «Центр  энергосберегающих технологий в Республике Татарстан при Кабинете Министров Республики Татарстан», </a:t>
            </a:r>
            <a:r>
              <a:rPr lang="ru-RU" sz="3600" b="1" dirty="0" smtClean="0">
                <a:ln w="10541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отработка конкурсной документации</a:t>
            </a:r>
            <a:endParaRPr lang="ru-RU" sz="3600" b="1" dirty="0">
              <a:ln w="10541" cmpd="sng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6443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2105</TotalTime>
  <Words>316</Words>
  <Application>Microsoft Office PowerPoint</Application>
  <PresentationFormat>Экран (4:3)</PresentationFormat>
  <Paragraphs>121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Мухаметгалеева В. Татьяна</dc:creator>
  <cp:lastModifiedBy>Борисов П. Белоус</cp:lastModifiedBy>
  <cp:revision>104</cp:revision>
  <cp:lastPrinted>2016-02-12T07:44:36Z</cp:lastPrinted>
  <dcterms:created xsi:type="dcterms:W3CDTF">2016-02-09T12:58:36Z</dcterms:created>
  <dcterms:modified xsi:type="dcterms:W3CDTF">2017-02-14T13:03:35Z</dcterms:modified>
</cp:coreProperties>
</file>